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192B04-8432-CE58-E5EA-DAAFD7BE4027}" v="56" dt="2023-12-20T15:19:08.710"/>
    <p1510:client id="{0FADBB2B-EBB1-7D72-AAA0-7CAC6B425476}" v="1" dt="2024-01-04T15:07:18.409"/>
    <p1510:client id="{1A9AE4B7-D1D9-9FBB-128F-215B3818E2FD}" v="791" dt="2023-12-22T14:00:40.301"/>
    <p1510:client id="{1D847423-859B-CF95-D799-FAE078B41E29}" v="99" dt="2023-12-21T10:28:57.713"/>
    <p1510:client id="{2040F7A9-D338-99F6-239B-18586689FC1A}" v="12" dt="2023-12-27T12:28:04.175"/>
    <p1510:client id="{2749060A-300A-D3FA-5C28-FFD8E8B48A6B}" v="418" dt="2023-12-20T15:19:06.221"/>
    <p1510:client id="{39A7F3E8-2910-9AF6-744A-0186FC5B962D}" v="416" dt="2023-12-20T16:24:02.789"/>
    <p1510:client id="{6024432D-68CB-A462-FBD1-C178ADCCC9D5}" v="712" dt="2024-01-04T15:03:57.167"/>
    <p1510:client id="{62FF2013-C63C-3E9F-330B-27D56B254BCD}" v="208" dt="2023-12-20T15:19:04.417"/>
    <p1510:client id="{99798260-180C-E22C-E3C9-7A2F5E6A8501}" v="124" dt="2023-12-20T15:35:12.556"/>
    <p1510:client id="{A3596D22-05DA-88EF-A1CD-09CE11172847}" v="20" dt="2023-12-19T10:36:51.722"/>
    <p1510:client id="{C2BD14A5-9776-EB49-D781-49302DD8FFCA}" v="163" dt="2024-01-03T15:51:08.137"/>
    <p1510:client id="{C365BFD4-4B3C-766B-B1EB-59DAB6C9C13C}" v="439" dt="2024-01-04T14:44:19.457"/>
    <p1510:client id="{F111429A-41D1-4250-DA5E-366A6D5485F8}" v="20" dt="2023-12-21T12:45:51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FE11-3CF3-553C-7B29-D1BA1C8F1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2D577D-41D4-E4CB-888F-6F6242732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7BB84-FFDA-E1FA-CBB0-8836C97E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9F7DF-2690-A18D-87D7-42EB4B30B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27904-655B-3B94-96DD-FF089DE9B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6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03025-BB1E-27EB-5B4B-AD8A694B6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E7ACF-F749-9578-A7B6-FD48BB09D4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CDE69-6AB8-B3FB-020E-6588E89E3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02E77-538B-8115-20DF-D537D4B4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FAB70-20DB-DAD4-6030-32D6F69D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44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4F5576-2351-D37E-2147-81CD0A84DB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DB8B46-52FE-6EFB-506E-2F6854137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C8340-B2DD-55DB-4CE5-FAE25EB07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5A80D-C771-80E9-249A-99530A42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2994-3F8D-4D0A-5FEB-2E0343A90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61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5AEE8-42D4-4601-6AD8-33BCCDF20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40701-2BE3-D62F-0A3A-C60BF4B27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85894-36B7-8DE1-E970-258F6E8A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D9827-5B6C-E27C-86CE-E0572F8A0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4FE0A-1C15-5AEB-F8C5-B8152C42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40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18497-9259-C883-A74A-C50363F18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D00F9-7EC2-0CCC-F879-BF801500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FD04-C911-102C-7EDB-44EB79605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D67FE-8128-171B-8D61-192539B43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E2C75-7FBB-95CB-7634-08DCF5DFF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9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6892-E86A-F05A-187D-BFC8D438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1AE34-CCDF-1E04-098D-43E19DB6F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4F904-72A1-FDCF-EEE7-41D782EF0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4F375-6705-C638-D8ED-021B630D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134F2-85E2-2E4A-A4B3-F3B5CEB58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98C26-634C-12B2-478A-4FA6B77D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02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3796A-0324-BA80-2A21-95B506B36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A950E-4BDC-221B-2CD0-8CC0DC0DC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92D81-A440-1549-8C22-42D62A2C6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2111F-DB18-5EFD-3845-05D293278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D13B9E-522B-2E56-BA0E-B1E2C639D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F650D6-5E35-E4E7-537D-B93E5A73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8A9C10-0F90-4AE6-F0DA-CA0A3BF1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E80785-F869-0DE3-7E00-5080AFA1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68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4EC1D-5BFD-E3A9-EE0A-77675536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41718-5D4C-E35E-1A7D-F5DA5554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5170E4-1AA8-9717-35B1-0C03E1DCA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D0E39-D791-40A8-C1AC-EAF0B75B7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01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2108F1-487F-C6BA-C6AD-3EE61BC01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3DF626-2EDF-DDE6-2896-1EABD0C7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AC5B9-B1E0-66EB-87FF-B2C5C78B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05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3727F-61DA-BBA1-BE5C-8B9F0063D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DE02B-1149-081C-FCD7-41850834F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B7F64-F2A5-AC81-F91A-348ABF6B8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69AA1-B2F6-0560-6044-7DF65403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0F116-1055-D11F-565E-4F4446A0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DEB1B-1D22-B495-4C64-525D155D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1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2507-1FB9-F424-73DD-50D9234F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9DC53-13EE-CC05-6142-9BEE8F2B9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C36BC9-62C5-E093-0476-DD3F59FA4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673B4-2255-A377-EF27-C3365B93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947AE-3871-6E4F-5E2A-4DEB6806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CB321-63EA-1845-3483-36D022831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33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AEC18-3F1C-F019-83EB-AD5E0E4C5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93378-12F9-6F19-9CF1-40887905C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F5C26-88D6-BCAC-26BA-43994C4FE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0936-528F-43B0-8D01-2A7992B5BA3A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2EC2-1406-6766-CAA4-1F07867E4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AD231-6E28-DA22-A733-ECCD8D17E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A4C2-B639-4469-8464-B90F416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6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E18F16-7069-ECB7-BE06-3EF18265721D}"/>
              </a:ext>
            </a:extLst>
          </p:cNvPr>
          <p:cNvSpPr/>
          <p:nvPr/>
        </p:nvSpPr>
        <p:spPr>
          <a:xfrm>
            <a:off x="1365158" y="859065"/>
            <a:ext cx="9461685" cy="44627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200" b="1">
                <a:latin typeface="Arial"/>
                <a:cs typeface="Arial"/>
              </a:rPr>
              <a:t>Public Health</a:t>
            </a:r>
          </a:p>
          <a:p>
            <a:pPr algn="ctr"/>
            <a:r>
              <a:rPr lang="en-GB" sz="3200" b="1">
                <a:latin typeface="Arial"/>
                <a:cs typeface="Arial"/>
              </a:rPr>
              <a:t>Brent Health Matters NHS</a:t>
            </a:r>
          </a:p>
          <a:p>
            <a:pPr algn="ctr"/>
            <a:endParaRPr lang="en-GB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b="1">
                <a:latin typeface="Arial"/>
                <a:cs typeface="Arial"/>
              </a:rPr>
              <a:t>Health and Wellbeing events</a:t>
            </a:r>
          </a:p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>
                <a:latin typeface="Arial"/>
                <a:cs typeface="Arial"/>
              </a:rPr>
              <a:t>Pop-up Schedule</a:t>
            </a:r>
          </a:p>
          <a:p>
            <a:pPr algn="ctr"/>
            <a:r>
              <a:rPr lang="en-GB" sz="2800" b="1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January 2024</a:t>
            </a:r>
          </a:p>
          <a:p>
            <a:pPr algn="r"/>
            <a:endParaRPr lang="en-GB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EA0F547-AE08-7B0F-A64E-C9D9596DB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543" y="4919430"/>
            <a:ext cx="1514475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3AA678C-9559-2537-99BD-2940BF20B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82" y="5700480"/>
            <a:ext cx="173355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4650" y="5271854"/>
            <a:ext cx="6096000" cy="461665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r>
              <a:rPr lang="en-GB" sz="1200">
                <a:latin typeface="Arial"/>
                <a:ea typeface="Calibri"/>
                <a:cs typeface="Arial"/>
              </a:rPr>
              <a:t>Correct at: 15:00 – 4th January 2024 </a:t>
            </a:r>
            <a:endParaRPr lang="en-GB" sz="1200" b="1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en-GB" sz="1200" b="1">
                <a:latin typeface="Arial"/>
                <a:cs typeface="Arial"/>
              </a:rPr>
              <a:t>Sandhya Thacker, Michelle Hope &amp; Scott Simon </a:t>
            </a:r>
            <a:endParaRPr lang="en-GB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37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7ACBA1-2177-4FF0-B7D6-3630C75E9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834105"/>
              </p:ext>
            </p:extLst>
          </p:nvPr>
        </p:nvGraphicFramePr>
        <p:xfrm>
          <a:off x="424405" y="810227"/>
          <a:ext cx="11558373" cy="5490255"/>
        </p:xfrm>
        <a:graphic>
          <a:graphicData uri="http://schemas.openxmlformats.org/drawingml/2006/table">
            <a:tbl>
              <a:tblPr/>
              <a:tblGrid>
                <a:gridCol w="1320960">
                  <a:extLst>
                    <a:ext uri="{9D8B030D-6E8A-4147-A177-3AD203B41FA5}">
                      <a16:colId xmlns:a16="http://schemas.microsoft.com/office/drawing/2014/main" val="4210612850"/>
                    </a:ext>
                  </a:extLst>
                </a:gridCol>
                <a:gridCol w="1569860">
                  <a:extLst>
                    <a:ext uri="{9D8B030D-6E8A-4147-A177-3AD203B41FA5}">
                      <a16:colId xmlns:a16="http://schemas.microsoft.com/office/drawing/2014/main" val="4190408300"/>
                    </a:ext>
                  </a:extLst>
                </a:gridCol>
                <a:gridCol w="3350200">
                  <a:extLst>
                    <a:ext uri="{9D8B030D-6E8A-4147-A177-3AD203B41FA5}">
                      <a16:colId xmlns:a16="http://schemas.microsoft.com/office/drawing/2014/main" val="455585796"/>
                    </a:ext>
                  </a:extLst>
                </a:gridCol>
                <a:gridCol w="2891245">
                  <a:extLst>
                    <a:ext uri="{9D8B030D-6E8A-4147-A177-3AD203B41FA5}">
                      <a16:colId xmlns:a16="http://schemas.microsoft.com/office/drawing/2014/main" val="101551130"/>
                    </a:ext>
                  </a:extLst>
                </a:gridCol>
                <a:gridCol w="2426108">
                  <a:extLst>
                    <a:ext uri="{9D8B030D-6E8A-4147-A177-3AD203B41FA5}">
                      <a16:colId xmlns:a16="http://schemas.microsoft.com/office/drawing/2014/main" val="2499192097"/>
                    </a:ext>
                  </a:extLst>
                </a:gridCol>
              </a:tblGrid>
              <a:tr h="266559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Date/Time​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Location 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Event Theme / Information​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Lead/Support​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Comms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17112"/>
                  </a:ext>
                </a:extLst>
              </a:tr>
              <a:tr h="102305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1" i="0">
                          <a:latin typeface="Calibri"/>
                        </a:rPr>
                        <a:t>Sunday 14th January 2024</a:t>
                      </a:r>
                    </a:p>
                    <a:p>
                      <a:pPr lvl="0" algn="l">
                        <a:buNone/>
                      </a:pPr>
                      <a:endParaRPr lang="en-GB" sz="1400" b="1" i="0"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12pm-4pm</a:t>
                      </a:r>
                      <a:endParaRPr lang="en-GB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SDA Church:  Willesden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202124"/>
                          </a:solidFill>
                          <a:latin typeface="Arial"/>
                        </a:rPr>
                        <a:t>Glebe Rd, London NW10 2JD</a:t>
                      </a:r>
                      <a:endParaRPr lang="en-US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4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SDA Drop in Session</a:t>
                      </a:r>
                      <a:endParaRPr lang="en-US" sz="1400" b="0" i="0" u="none" strike="noStrike" kern="1200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Calibri,Sans-Serif"/>
                        <a:buChar char="-"/>
                      </a:pPr>
                      <a:r>
                        <a:rPr lang="en-GB" sz="14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promotion, Emotional Wellbeing</a:t>
                      </a:r>
                    </a:p>
                    <a:p>
                      <a:pPr lvl="0">
                        <a:buNone/>
                      </a:pPr>
                      <a:endParaRPr lang="en-GB" sz="1400" b="1" kern="1200">
                        <a:solidFill>
                          <a:srgbClr val="FF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 CNWL: 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PH: 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 Officer: Jenny  </a:t>
                      </a: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72589"/>
                  </a:ext>
                </a:extLst>
              </a:tr>
              <a:tr h="10054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1" i="0">
                          <a:latin typeface="Calibri"/>
                        </a:rPr>
                        <a:t>Tuesday 16th January 2024</a:t>
                      </a:r>
                    </a:p>
                    <a:p>
                      <a:pPr lvl="0" algn="l">
                        <a:buNone/>
                      </a:pPr>
                      <a:endParaRPr lang="en-GB" sz="1400" b="1" i="0"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12pm-4pm</a:t>
                      </a:r>
                      <a:endParaRPr lang="en-GB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SDA Church: </a:t>
                      </a:r>
                      <a:b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Willesden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202124"/>
                          </a:solidFill>
                          <a:latin typeface="Arial"/>
                        </a:rPr>
                        <a:t>Glebe Rd, London NW10 2JD</a:t>
                      </a:r>
                      <a:endParaRPr lang="en-GB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4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SDA Drop in Session</a:t>
                      </a:r>
                      <a:endParaRPr lang="en-US" sz="1400" b="0" i="0" u="none" strike="noStrike" kern="1200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Calibri,Sans-Serif"/>
                        <a:buChar char="-"/>
                      </a:pPr>
                      <a:r>
                        <a:rPr lang="en-GB" sz="14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promotion, Emotional Wellbeing</a:t>
                      </a:r>
                    </a:p>
                    <a:p>
                      <a:pPr lvl="0">
                        <a:buNone/>
                      </a:pPr>
                      <a:endParaRPr lang="en-GB" sz="1400" b="1" kern="1200">
                        <a:solidFill>
                          <a:srgbClr val="FF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 CNWL: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PH: 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 Officer: Jenny  </a:t>
                      </a:r>
                      <a:endParaRPr lang="en-US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491900"/>
                  </a:ext>
                </a:extLst>
              </a:tr>
              <a:tr h="1217083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Calibri"/>
                        </a:rPr>
                        <a:t>Saturday 20</a:t>
                      </a:r>
                      <a:r>
                        <a:rPr lang="en-GB" sz="1400" b="1" i="0" baseline="30000">
                          <a:latin typeface="Calibri"/>
                        </a:rPr>
                        <a:t>th</a:t>
                      </a:r>
                      <a:r>
                        <a:rPr lang="en-GB" sz="1400" b="1" i="0">
                          <a:latin typeface="Calibri"/>
                        </a:rPr>
                        <a:t> January 2024</a:t>
                      </a:r>
                    </a:p>
                    <a:p>
                      <a:pPr lvl="0" algn="l" rtl="0">
                        <a:buNone/>
                      </a:pPr>
                      <a:endParaRPr lang="en-GB" sz="1400" b="1" i="0">
                        <a:latin typeface="Calibri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Calibri"/>
                        </a:rPr>
                        <a:t>9am-5pm</a:t>
                      </a: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>
                          <a:latin typeface="Calibri"/>
                        </a:rPr>
                        <a:t>Central Mosque of Bren</a:t>
                      </a:r>
                      <a:r>
                        <a:rPr lang="en-GB" sz="1400">
                          <a:latin typeface="Calibri"/>
                        </a:rPr>
                        <a:t>t – Willesden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202124"/>
                          </a:solidFill>
                          <a:latin typeface="Calibri"/>
                        </a:rPr>
                        <a:t>41 Station Parade, London NW2 4PU</a:t>
                      </a:r>
                      <a:endParaRPr lang="en-GB" sz="1400">
                        <a:latin typeface="Calibri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Health promotion in partnership with </a:t>
                      </a: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/>
                      </a:r>
                      <a:b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North West London Diabetic Eye Screening Programme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BHM: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 CNWL:</a:t>
                      </a:r>
                      <a:endParaRPr lang="en-GB" sz="1400" b="1" i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HEs: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Sandhya, Gabriela, Hannah</a:t>
                      </a: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 Officer: Andre / Sandhya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Comms, marketing and promotion: NWL Diabetic Eye screening team targeting patients </a:t>
                      </a: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159070"/>
                  </a:ext>
                </a:extLst>
              </a:tr>
              <a:tr h="197555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Monday 22nd January 2024</a:t>
                      </a:r>
                      <a:endParaRPr lang="en-US" sz="14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endParaRPr lang="en-GB" sz="14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10am-1pm</a:t>
                      </a:r>
                      <a:endParaRPr lang="en-US" sz="14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endParaRPr lang="en-GB" sz="14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endParaRPr lang="en-GB" sz="1400" b="1" i="0">
                        <a:latin typeface="+mn-lt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The Kiln Theatre</a:t>
                      </a:r>
                      <a:r>
                        <a:rPr lang="en-GB" sz="14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269 Kilburn High Road,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London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NW6 7JR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endParaRPr lang="en-GB" sz="1400">
                        <a:latin typeface="+mn-lt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The Kiln Winter Warmers: Health Promotion Event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SUFRA – food bank contribution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Wrap-up London-Warm Coat distribution </a:t>
                      </a: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Healthy eating &amp; Physical activity advice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Mental Health 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Debt Management </a:t>
                      </a: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BHM: Alexia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BHM CNWL: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HEs:</a:t>
                      </a: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PH: 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 Officer: Alexia 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Comms</a:t>
                      </a: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Marketing 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 promotion: 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Kiln in-house team to create flyer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Scott to put on Brent website</a:t>
                      </a:r>
                    </a:p>
                    <a:p>
                      <a:pPr lvl="0" algn="l">
                        <a:buNone/>
                      </a:pP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>
                      <a:solidFill>
                        <a:srgbClr val="FFFFFF"/>
                      </a:solidFill>
                    </a:lnR>
                    <a:lnT w="6350">
                      <a:solidFill>
                        <a:srgbClr val="FFFFFF"/>
                      </a:solidFill>
                    </a:lnT>
                    <a:lnB w="635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131446"/>
                  </a:ext>
                </a:extLst>
              </a:tr>
            </a:tbl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0792DC32-D969-EB21-48C9-CC9FB05CAB6F}"/>
              </a:ext>
            </a:extLst>
          </p:cNvPr>
          <p:cNvSpPr txBox="1"/>
          <p:nvPr/>
        </p:nvSpPr>
        <p:spPr>
          <a:xfrm>
            <a:off x="0" y="293316"/>
            <a:ext cx="121920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/>
              <a:t>Brent Health Matters – Health and Wellbeing Events for </a:t>
            </a:r>
            <a:r>
              <a:rPr lang="en-GB" b="1">
                <a:solidFill>
                  <a:srgbClr val="000000"/>
                </a:solidFill>
              </a:rPr>
              <a:t>January</a:t>
            </a:r>
            <a:r>
              <a:rPr lang="en-GB" b="1">
                <a:solidFill>
                  <a:schemeClr val="accent1">
                    <a:lumMod val="50000"/>
                  </a:schemeClr>
                </a:solidFill>
              </a:rPr>
              <a:t> 2024</a:t>
            </a:r>
            <a:endParaRPr lang="en-GB" sz="1200" b="1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032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7ACBA1-2177-4FF0-B7D6-3630C75E9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256499"/>
              </p:ext>
            </p:extLst>
          </p:nvPr>
        </p:nvGraphicFramePr>
        <p:xfrm>
          <a:off x="453317" y="947312"/>
          <a:ext cx="11529205" cy="5690765"/>
        </p:xfrm>
        <a:graphic>
          <a:graphicData uri="http://schemas.openxmlformats.org/drawingml/2006/table">
            <a:tbl>
              <a:tblPr/>
              <a:tblGrid>
                <a:gridCol w="1291790">
                  <a:extLst>
                    <a:ext uri="{9D8B030D-6E8A-4147-A177-3AD203B41FA5}">
                      <a16:colId xmlns:a16="http://schemas.microsoft.com/office/drawing/2014/main" val="4210612850"/>
                    </a:ext>
                  </a:extLst>
                </a:gridCol>
                <a:gridCol w="1264446">
                  <a:extLst>
                    <a:ext uri="{9D8B030D-6E8A-4147-A177-3AD203B41FA5}">
                      <a16:colId xmlns:a16="http://schemas.microsoft.com/office/drawing/2014/main" val="4190408300"/>
                    </a:ext>
                  </a:extLst>
                </a:gridCol>
                <a:gridCol w="3655616">
                  <a:extLst>
                    <a:ext uri="{9D8B030D-6E8A-4147-A177-3AD203B41FA5}">
                      <a16:colId xmlns:a16="http://schemas.microsoft.com/office/drawing/2014/main" val="455585796"/>
                    </a:ext>
                  </a:extLst>
                </a:gridCol>
                <a:gridCol w="2891245">
                  <a:extLst>
                    <a:ext uri="{9D8B030D-6E8A-4147-A177-3AD203B41FA5}">
                      <a16:colId xmlns:a16="http://schemas.microsoft.com/office/drawing/2014/main" val="101551130"/>
                    </a:ext>
                  </a:extLst>
                </a:gridCol>
                <a:gridCol w="2426108">
                  <a:extLst>
                    <a:ext uri="{9D8B030D-6E8A-4147-A177-3AD203B41FA5}">
                      <a16:colId xmlns:a16="http://schemas.microsoft.com/office/drawing/2014/main" val="2499192097"/>
                    </a:ext>
                  </a:extLst>
                </a:gridCol>
              </a:tblGrid>
              <a:tr h="266559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Date/Time​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Location 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Event Theme / Information​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Lead/Support​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Comms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17112"/>
                  </a:ext>
                </a:extLst>
              </a:tr>
              <a:tr h="182112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+mn-lt"/>
                        </a:rPr>
                        <a:t>Monday 22</a:t>
                      </a:r>
                      <a:r>
                        <a:rPr lang="en-GB" sz="1400" b="1" i="0" baseline="30000">
                          <a:latin typeface="+mn-lt"/>
                        </a:rPr>
                        <a:t>nd</a:t>
                      </a:r>
                      <a:r>
                        <a:rPr lang="en-GB" sz="1400" b="1" i="0">
                          <a:latin typeface="+mn-lt"/>
                        </a:rPr>
                        <a:t> January 2024</a:t>
                      </a:r>
                      <a:endParaRPr lang="en-US"/>
                    </a:p>
                    <a:p>
                      <a:pPr lvl="0" algn="l" rtl="0">
                        <a:buNone/>
                      </a:pPr>
                      <a:endParaRPr lang="en-GB" sz="1400" b="1" i="0"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+mn-lt"/>
                        </a:rPr>
                        <a:t>7pm – 9.30pm</a:t>
                      </a:r>
                      <a:endParaRPr lang="en-GB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Crisis</a:t>
                      </a: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1-2, Bank Buildings, High St, London NW10 4LT</a:t>
                      </a:r>
                      <a:endParaRPr lang="en-GB" sz="1400">
                        <a:latin typeface="+mn-lt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dirty="0">
                          <a:latin typeface="+mn-lt"/>
                        </a:rPr>
                        <a:t>Health Promotion Event -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Winter Shelter: </a:t>
                      </a:r>
                      <a:endParaRPr lang="en-US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Healthy eating &amp; Physical activity advice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Mental Health 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ubstance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misuse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Gambling </a:t>
                      </a:r>
                      <a:endParaRPr lang="en-GB" dirty="0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Clinical: </a:t>
                      </a: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Nurse and HCC present (NO Health checks)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Francesca</a:t>
                      </a:r>
                      <a:endParaRPr lang="en-GB" b="1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CNWL:</a:t>
                      </a:r>
                      <a:endParaRPr lang="en-GB" sz="14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HEs: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PH: </a:t>
                      </a:r>
                      <a:endParaRPr lang="en-GB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 Officer: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Francesca, </a:t>
                      </a:r>
                      <a:r>
                        <a:rPr lang="en-GB" sz="1400" b="1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Rashmee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Comms, marketing and promotion:  Crisis internal comms</a:t>
                      </a:r>
                      <a:endParaRPr lang="en-GB" sz="1400" b="0" i="0" u="none" strike="noStrike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41886"/>
                  </a:ext>
                </a:extLst>
              </a:tr>
              <a:tr h="1411111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+mn-lt"/>
                        </a:rPr>
                        <a:t>Tuesday 23rd </a:t>
                      </a:r>
                      <a:br>
                        <a:rPr lang="en-GB" sz="1400" b="1" i="0">
                          <a:latin typeface="+mn-lt"/>
                        </a:rPr>
                      </a:br>
                      <a:r>
                        <a:rPr lang="en-GB" sz="1400" b="1" i="0">
                          <a:latin typeface="+mn-lt"/>
                        </a:rPr>
                        <a:t>January 2024</a:t>
                      </a:r>
                      <a:endParaRPr lang="en-US"/>
                    </a:p>
                    <a:p>
                      <a:pPr lvl="0" algn="l" rtl="0">
                        <a:buNone/>
                      </a:pPr>
                      <a:endParaRPr lang="en-GB" sz="1400" b="1" i="0"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1" i="0">
                          <a:latin typeface="+mn-lt"/>
                        </a:rPr>
                        <a:t>1pm – 3pm</a:t>
                      </a:r>
                      <a:endParaRPr lang="en-GB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 George’s</a:t>
                      </a:r>
                      <a:r>
                        <a:rPr lang="en-GB" sz="1400" b="0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Church </a:t>
                      </a:r>
                      <a:r>
                        <a:rPr lang="en-GB" sz="1400" b="0" i="0" u="none" strike="noStrike" kern="1200" noProof="0">
                          <a:solidFill>
                            <a:srgbClr val="202124"/>
                          </a:solidFill>
                          <a:effectLst/>
                          <a:latin typeface="Calibri"/>
                        </a:rPr>
                        <a:t>970 Harrow Rd, Wembley HA0 2QE</a:t>
                      </a:r>
                      <a:endParaRPr lang="en-US" sz="1400">
                        <a:latin typeface="Calibri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</a:rPr>
                        <a:t>St Georges Loneliness Workshop in collaboration with CNWL – Health Promotion Event</a:t>
                      </a:r>
                      <a:endParaRPr lang="en-GB" sz="1400" b="1" i="0" u="none" strike="noStrike" kern="1200" noProof="0">
                        <a:solidFill>
                          <a:srgbClr val="000000"/>
                        </a:solidFill>
                        <a:effectLst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 sz="1400" b="1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200" b="1" i="1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Promoting mental health toolkit to tackle social isolation in the elderly.  </a:t>
                      </a:r>
                      <a:endParaRPr lang="en-GB" b="1" i="1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Maryam</a:t>
                      </a:r>
                      <a:endParaRPr lang="en-US" b="1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CNWL: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Sunita</a:t>
                      </a:r>
                      <a:endParaRPr lang="en-GB" sz="14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PH: </a:t>
                      </a:r>
                      <a:r>
                        <a:rPr lang="en-GB" sz="1400" b="1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Raafia</a:t>
                      </a: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 Officer: </a:t>
                      </a:r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Maryam, Sunita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Comms, marketing and promotion: </a:t>
                      </a:r>
                      <a:endParaRPr lang="en-GB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Scott to make flyer?</a:t>
                      </a:r>
                      <a:endParaRPr lang="en-GB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Scott to put on web</a:t>
                      </a:r>
                      <a:endParaRPr lang="en-GB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167105"/>
                  </a:ext>
                </a:extLst>
              </a:tr>
              <a:tr h="2119667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>
                          <a:latin typeface="+mn-lt"/>
                        </a:rPr>
                        <a:t>Friday 26</a:t>
                      </a:r>
                      <a:r>
                        <a:rPr lang="en-GB" sz="1400" b="1" baseline="30000">
                          <a:latin typeface="+mn-lt"/>
                        </a:rPr>
                        <a:t>th</a:t>
                      </a:r>
                      <a:r>
                        <a:rPr lang="en-GB" sz="1400" b="1">
                          <a:latin typeface="+mn-lt"/>
                        </a:rPr>
                        <a:t> January 2024</a:t>
                      </a:r>
                      <a:endParaRPr lang="en-US" b="1"/>
                    </a:p>
                    <a:p>
                      <a:pPr lvl="0" algn="l" rtl="0">
                        <a:buNone/>
                      </a:pPr>
                      <a:endParaRPr lang="en-GB" sz="1400" b="1"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1">
                          <a:latin typeface="+mn-lt"/>
                        </a:rPr>
                        <a:t>10am-2pm</a:t>
                      </a:r>
                      <a:endParaRPr lang="en-GB" b="1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>
                          <a:latin typeface="+mn-lt"/>
                        </a:rPr>
                        <a:t>Harlesden Methodist Church </a:t>
                      </a:r>
                      <a:endParaRPr lang="en-US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>
                          <a:latin typeface="+mn-lt"/>
                        </a:rPr>
                        <a:t>Tavistock Hall</a:t>
                      </a:r>
                      <a:endParaRPr lang="en-GB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>
                          <a:latin typeface="+mn-lt"/>
                        </a:rPr>
                        <a:t>High Road</a:t>
                      </a:r>
                      <a:endParaRPr lang="en-GB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>
                          <a:latin typeface="+mn-lt"/>
                        </a:rPr>
                        <a:t>London </a:t>
                      </a:r>
                      <a:endParaRPr lang="en-GB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dirty="0">
                          <a:latin typeface="+mn-lt"/>
                        </a:rPr>
                        <a:t>SAAFI, PLIAS, Harlesden Mutual Aid Food Bank Health and Wellbeing event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Checks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Healthy eating &amp; Physical activity advice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Mental Health 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ubstance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misuse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 of Living </a:t>
                      </a:r>
                      <a:endParaRPr lang="en-GB" dirty="0"/>
                    </a:p>
                    <a:p>
                      <a:pPr marL="0" lvl="0" indent="0">
                        <a:buClr>
                          <a:srgbClr val="000000"/>
                        </a:buClr>
                        <a:buNone/>
                      </a:pP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Clinical:</a:t>
                      </a: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Ahmed</a:t>
                      </a:r>
                      <a:endParaRPr lang="en-GB" sz="1200" b="1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CNWL:</a:t>
                      </a:r>
                      <a:endParaRPr lang="en-GB" sz="1200" b="1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HEs: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PH: 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Gabriela, Jodie</a:t>
                      </a:r>
                      <a:endParaRPr lang="en-GB" b="1" dirty="0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 Officer: Sandhya with locality team 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Comms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marketing and promotion: BHM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comms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 prepare flyer and promote. Locality team to promote at foodbank and local area prior to the event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Scott to produce flyer and put on website</a:t>
                      </a: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06275"/>
                  </a:ext>
                </a:extLst>
              </a:tr>
            </a:tbl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0792DC32-D969-EB21-48C9-CC9FB05CAB6F}"/>
              </a:ext>
            </a:extLst>
          </p:cNvPr>
          <p:cNvSpPr txBox="1"/>
          <p:nvPr/>
        </p:nvSpPr>
        <p:spPr>
          <a:xfrm>
            <a:off x="0" y="293316"/>
            <a:ext cx="121920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/>
              <a:t>Brent Health Matters – Health and Wellbeing Events for </a:t>
            </a:r>
            <a:r>
              <a:rPr lang="en-GB" b="1">
                <a:solidFill>
                  <a:srgbClr val="000000"/>
                </a:solidFill>
              </a:rPr>
              <a:t>January</a:t>
            </a:r>
            <a:r>
              <a:rPr lang="en-GB" b="1">
                <a:solidFill>
                  <a:schemeClr val="accent1">
                    <a:lumMod val="50000"/>
                  </a:schemeClr>
                </a:solidFill>
              </a:rPr>
              <a:t> 2024</a:t>
            </a:r>
            <a:endParaRPr lang="en-GB" sz="1200" b="1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C79CA2-6C09-8EF9-CC4B-E84F7AA6AD50}"/>
              </a:ext>
            </a:extLst>
          </p:cNvPr>
          <p:cNvSpPr txBox="1"/>
          <p:nvPr/>
        </p:nvSpPr>
        <p:spPr>
          <a:xfrm>
            <a:off x="4724400" y="3200400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>
                <a:cs typeface="Calibri"/>
              </a:rPr>
              <a:t>Lead Officer: Jenny  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96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9A452-063F-2652-013A-2ADB035EF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C777B8D-2E14-8937-7649-F73A17003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66169"/>
              </p:ext>
            </p:extLst>
          </p:nvPr>
        </p:nvGraphicFramePr>
        <p:xfrm>
          <a:off x="453317" y="947312"/>
          <a:ext cx="11529205" cy="1702160"/>
        </p:xfrm>
        <a:graphic>
          <a:graphicData uri="http://schemas.openxmlformats.org/drawingml/2006/table">
            <a:tbl>
              <a:tblPr/>
              <a:tblGrid>
                <a:gridCol w="1291790">
                  <a:extLst>
                    <a:ext uri="{9D8B030D-6E8A-4147-A177-3AD203B41FA5}">
                      <a16:colId xmlns:a16="http://schemas.microsoft.com/office/drawing/2014/main" val="4210612850"/>
                    </a:ext>
                  </a:extLst>
                </a:gridCol>
                <a:gridCol w="1264446">
                  <a:extLst>
                    <a:ext uri="{9D8B030D-6E8A-4147-A177-3AD203B41FA5}">
                      <a16:colId xmlns:a16="http://schemas.microsoft.com/office/drawing/2014/main" val="4190408300"/>
                    </a:ext>
                  </a:extLst>
                </a:gridCol>
                <a:gridCol w="3655616">
                  <a:extLst>
                    <a:ext uri="{9D8B030D-6E8A-4147-A177-3AD203B41FA5}">
                      <a16:colId xmlns:a16="http://schemas.microsoft.com/office/drawing/2014/main" val="455585796"/>
                    </a:ext>
                  </a:extLst>
                </a:gridCol>
                <a:gridCol w="2891245">
                  <a:extLst>
                    <a:ext uri="{9D8B030D-6E8A-4147-A177-3AD203B41FA5}">
                      <a16:colId xmlns:a16="http://schemas.microsoft.com/office/drawing/2014/main" val="101551130"/>
                    </a:ext>
                  </a:extLst>
                </a:gridCol>
                <a:gridCol w="2426108">
                  <a:extLst>
                    <a:ext uri="{9D8B030D-6E8A-4147-A177-3AD203B41FA5}">
                      <a16:colId xmlns:a16="http://schemas.microsoft.com/office/drawing/2014/main" val="2499192097"/>
                    </a:ext>
                  </a:extLst>
                </a:gridCol>
              </a:tblGrid>
              <a:tr h="266559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Date/Time​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Location 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Event Theme / Information​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Lead/Support​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Comms</a:t>
                      </a:r>
                      <a:endParaRPr lang="en-GB" sz="1400" b="1" i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5786" marR="55786" marT="27893" marB="27893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17112"/>
                  </a:ext>
                </a:extLst>
              </a:tr>
              <a:tr h="1433014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>
                          <a:latin typeface="+mn-lt"/>
                        </a:rPr>
                        <a:t>Tuesday 30</a:t>
                      </a:r>
                      <a:r>
                        <a:rPr lang="en-GB" sz="1400" b="1" baseline="30000">
                          <a:latin typeface="+mn-lt"/>
                        </a:rPr>
                        <a:t>th</a:t>
                      </a:r>
                      <a:r>
                        <a:rPr lang="en-GB" sz="1400" b="1">
                          <a:latin typeface="+mn-lt"/>
                        </a:rPr>
                        <a:t> January 2024</a:t>
                      </a:r>
                    </a:p>
                    <a:p>
                      <a:pPr lvl="0" algn="l" rtl="0">
                        <a:buNone/>
                      </a:pPr>
                      <a:endParaRPr lang="en-GB" sz="1400" b="1"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1">
                          <a:latin typeface="+mn-lt"/>
                        </a:rPr>
                        <a:t>11am - 2pm</a:t>
                      </a:r>
                      <a:endParaRPr lang="en-GB" b="1"/>
                    </a:p>
                  </a:txBody>
                  <a:tcPr marL="55786" marR="55786" marT="27893" marB="27893">
                    <a:lnL w="6350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Pakistani Community Centre</a:t>
                      </a:r>
                      <a:endParaRPr lang="en-US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Marley Walk, London NW2 4PU</a:t>
                      </a:r>
                      <a:endParaRPr lang="en-GB" sz="1400">
                        <a:latin typeface="+mn-lt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Foodbank at Pakistan Community Centre </a:t>
                      </a:r>
                      <a:endParaRPr lang="en-US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Mental health </a:t>
                      </a:r>
                      <a:endParaRPr lang="en-GB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Smoking Cessation</a:t>
                      </a:r>
                      <a:endParaRPr lang="en-GB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Health checks</a:t>
                      </a:r>
                    </a:p>
                    <a:p>
                      <a:pPr lvl="0" algn="l" rtl="0">
                        <a:buNone/>
                      </a:pPr>
                      <a:endParaRPr lang="en-GB" sz="1400" dirty="0">
                        <a:latin typeface="+mn-lt"/>
                      </a:endParaRPr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 Clinical</a:t>
                      </a:r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</a:t>
                      </a:r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200" b="0" i="0" u="none" strike="noStrike" noProof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BHM: Francesca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BHM CNWL: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HEs: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PH: </a:t>
                      </a:r>
                      <a:endParaRPr lang="en-GB" sz="1400" dirty="0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 Officer: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Francesca,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Rashmee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Comms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marketing and promotion: 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TBC</a:t>
                      </a:r>
                      <a:endParaRPr lang="en-GB" dirty="0"/>
                    </a:p>
                  </a:txBody>
                  <a:tcPr marL="55786" marR="55786" marT="27893" marB="27893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373631"/>
                  </a:ext>
                </a:extLst>
              </a:tr>
            </a:tbl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548320A-382C-AC58-F7CC-89C3F90856B5}"/>
              </a:ext>
            </a:extLst>
          </p:cNvPr>
          <p:cNvSpPr txBox="1"/>
          <p:nvPr/>
        </p:nvSpPr>
        <p:spPr>
          <a:xfrm>
            <a:off x="0" y="293316"/>
            <a:ext cx="121920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/>
              <a:t>Brent Health Matters – Health and Wellbeing Events for </a:t>
            </a:r>
            <a:r>
              <a:rPr lang="en-GB" b="1">
                <a:solidFill>
                  <a:srgbClr val="000000"/>
                </a:solidFill>
              </a:rPr>
              <a:t>January</a:t>
            </a:r>
            <a:r>
              <a:rPr lang="en-GB" b="1">
                <a:solidFill>
                  <a:schemeClr val="accent1">
                    <a:lumMod val="50000"/>
                  </a:schemeClr>
                </a:solidFill>
              </a:rPr>
              <a:t> 2024</a:t>
            </a:r>
            <a:endParaRPr lang="en-GB" sz="1200" b="1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7819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80103a-2f6a-4c83-8f7b-f13121933800" xsi:nil="true"/>
    <lcf76f155ced4ddcb4097134ff3c332f xmlns="7b9c4ad4-0d0c-4b89-b6ff-6736c8dc525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E8D967A7ACB04385406F21DD3F3B5F" ma:contentTypeVersion="15" ma:contentTypeDescription="Create a new document." ma:contentTypeScope="" ma:versionID="7bdf35c6129f732746df571bcb26559d">
  <xsd:schema xmlns:xsd="http://www.w3.org/2001/XMLSchema" xmlns:xs="http://www.w3.org/2001/XMLSchema" xmlns:p="http://schemas.microsoft.com/office/2006/metadata/properties" xmlns:ns2="7b9c4ad4-0d0c-4b89-b6ff-6736c8dc5252" xmlns:ns3="8680103a-2f6a-4c83-8f7b-f13121933800" targetNamespace="http://schemas.microsoft.com/office/2006/metadata/properties" ma:root="true" ma:fieldsID="dc911b4295cd979d3ffb601c3d7d7fa1" ns2:_="" ns3:_="">
    <xsd:import namespace="7b9c4ad4-0d0c-4b89-b6ff-6736c8dc5252"/>
    <xsd:import namespace="8680103a-2f6a-4c83-8f7b-f131219338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c4ad4-0d0c-4b89-b6ff-6736c8dc52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3f4cb5b-1e6f-48ac-8412-c927db84bb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80103a-2f6a-4c83-8f7b-f1312193380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2fb16b9-24eb-4050-8f25-cbe7049357d0}" ma:internalName="TaxCatchAll" ma:showField="CatchAllData" ma:web="8680103a-2f6a-4c83-8f7b-f131219338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D819B7-24F8-47DB-A9AC-4FFAC8AAC0EC}">
  <ds:schemaRefs>
    <ds:schemaRef ds:uri="http://purl.org/dc/elements/1.1/"/>
    <ds:schemaRef ds:uri="7b9c4ad4-0d0c-4b89-b6ff-6736c8dc5252"/>
    <ds:schemaRef ds:uri="http://purl.org/dc/terms/"/>
    <ds:schemaRef ds:uri="http://schemas.openxmlformats.org/package/2006/metadata/core-properties"/>
    <ds:schemaRef ds:uri="8680103a-2f6a-4c83-8f7b-f13121933800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8DAB4B-AC18-4E5C-9672-E72D41840A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9c4ad4-0d0c-4b89-b6ff-6736c8dc5252"/>
    <ds:schemaRef ds:uri="8680103a-2f6a-4c83-8f7b-f131219338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45920C-FF74-411D-BC1E-018DF00189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700</Words>
  <Application>Microsoft Office PowerPoint</Application>
  <PresentationFormat>Widescreen</PresentationFormat>
  <Paragraphs>151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Arial,Sans-Serif</vt:lpstr>
      <vt:lpstr>Calibri</vt:lpstr>
      <vt:lpstr>Calibri Light</vt:lpstr>
      <vt:lpstr>Calibri,Sans-Serif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Brent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Tzegai, Betania</dc:creator>
  <cp:lastModifiedBy>Simon, Scott</cp:lastModifiedBy>
  <cp:revision>6</cp:revision>
  <dcterms:created xsi:type="dcterms:W3CDTF">2023-07-27T13:50:28Z</dcterms:created>
  <dcterms:modified xsi:type="dcterms:W3CDTF">2024-01-04T16:19:19Z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0x010100A2E8D967A7ACB04385406F21DD3F3B5F</vt:lpwstr>
  </property>
  <property fmtid="{D5CDD505-2E9C-101B-9397-08002B2CF9AE}" pid="3" name="MediaServiceImageTags">
    <vt:lpwstr/>
  </property>
</Properties>
</file>